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0.xml" ContentType="application/vnd.ms-office.chartcolorstyle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  <Override PartName="/ppt/charts/style12.xml" ContentType="application/vnd.ms-office.chartstyle+xml"/>
  <Override PartName="/ppt/charts/colors1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3" r:id="rId1"/>
    <p:sldMasterId id="2147483737" r:id="rId2"/>
    <p:sldMasterId id="2147483660" r:id="rId3"/>
    <p:sldMasterId id="2147483665" r:id="rId4"/>
    <p:sldMasterId id="2147483671" r:id="rId5"/>
    <p:sldMasterId id="2147483674" r:id="rId6"/>
    <p:sldMasterId id="2147483680" r:id="rId7"/>
    <p:sldMasterId id="2147483686" r:id="rId8"/>
    <p:sldMasterId id="2147483699" r:id="rId9"/>
  </p:sldMasterIdLst>
  <p:notesMasterIdLst>
    <p:notesMasterId r:id="rId12"/>
  </p:notesMasterIdLst>
  <p:sldIdLst>
    <p:sldId id="258" r:id="rId10"/>
    <p:sldId id="712" r:id="rId11"/>
  </p:sldIdLst>
  <p:sldSz cx="9144000" cy="6858000" type="screen4x3"/>
  <p:notesSz cx="7010400" cy="9296400"/>
  <p:embeddedFontLst>
    <p:embeddedFont>
      <p:font typeface="Helvetica Neue" panose="020B0604020202020204"/>
      <p:regular r:id="rId13"/>
      <p:bold r:id="rId14"/>
      <p:italic r:id="rId15"/>
      <p:boldItalic r:id="rId16"/>
    </p:embeddedFont>
    <p:embeddedFont>
      <p:font typeface="SJSU Spartan Regular" panose="02000000000000000000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SJSU Spartan Bold" panose="02000000000000000000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1B665-E86F-466B-813B-4E6C05761FB7}">
          <p14:sldIdLst>
            <p14:sldId id="258"/>
          </p14:sldIdLst>
        </p14:section>
        <p14:section name="Untitled Section" id="{F72D753F-32C6-4738-A0A3-6903C130F7D4}">
          <p14:sldIdLst>
            <p14:sldId id="712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E416D5"/>
    <a:srgbClr val="2CDB1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8176" autoAdjust="0"/>
    <p:restoredTop sz="95597" autoAdjust="0"/>
  </p:normalViewPr>
  <p:slideViewPr>
    <p:cSldViewPr snapToGrid="0">
      <p:cViewPr>
        <p:scale>
          <a:sx n="75" d="100"/>
          <a:sy n="75" d="100"/>
        </p:scale>
        <p:origin x="-2562" y="-4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Relationship Id="rId4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Relationship Id="rId4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Relationship Id="rId4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Relationship Id="rId4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Relationship Id="rId4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Relationship Id="rId4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Relationship Id="rId4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Relationship Id="rId4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9.xlsx"/><Relationship Id="rId4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89191168"/>
        <c:axId val="189289536"/>
      </c:barChart>
      <c:catAx>
        <c:axId val="189191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9289536"/>
        <c:crosses val="autoZero"/>
        <c:auto val="1"/>
        <c:lblAlgn val="ctr"/>
        <c:lblOffset val="100"/>
        <c:noMultiLvlLbl val="0"/>
      </c:catAx>
      <c:valAx>
        <c:axId val="18928953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8919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89516288"/>
        <c:axId val="189291840"/>
      </c:barChart>
      <c:catAx>
        <c:axId val="189516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9291840"/>
        <c:crosses val="autoZero"/>
        <c:auto val="1"/>
        <c:lblAlgn val="ctr"/>
        <c:lblOffset val="100"/>
        <c:noMultiLvlLbl val="0"/>
      </c:catAx>
      <c:valAx>
        <c:axId val="189291840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8951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Blue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</c:v>
                </c:pt>
                <c:pt idx="1">
                  <c:v>140</c:v>
                </c:pt>
                <c:pt idx="2">
                  <c:v>190</c:v>
                </c:pt>
                <c:pt idx="3">
                  <c:v>180</c:v>
                </c:pt>
                <c:pt idx="4">
                  <c:v>210</c:v>
                </c:pt>
                <c:pt idx="5">
                  <c:v>260</c:v>
                </c:pt>
                <c:pt idx="6">
                  <c:v>255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150</c:v>
                </c:pt>
                <c:pt idx="1">
                  <c:v>225</c:v>
                </c:pt>
                <c:pt idx="2">
                  <c:v>140</c:v>
                </c:pt>
                <c:pt idx="3">
                  <c:v>200</c:v>
                </c:pt>
                <c:pt idx="4">
                  <c:v>100</c:v>
                </c:pt>
                <c:pt idx="5">
                  <c:v>225</c:v>
                </c:pt>
                <c:pt idx="6">
                  <c:v>300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204992"/>
        <c:axId val="189310656"/>
      </c:lineChart>
      <c:catAx>
        <c:axId val="189204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89310656"/>
        <c:crossesAt val="0"/>
        <c:auto val="1"/>
        <c:lblAlgn val="ctr"/>
        <c:lblOffset val="100"/>
        <c:noMultiLvlLbl val="0"/>
      </c:catAx>
      <c:valAx>
        <c:axId val="189310656"/>
        <c:scaling>
          <c:orientation val="minMax"/>
          <c:max val="300"/>
          <c:min val="5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89204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29712550265527"/>
          <c:y val="0.16611742334415455"/>
          <c:w val="0.77442029647610955"/>
          <c:h val="0.452040141975877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6913868147898501"/>
                  <c:y val="8.08593700258753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177671941378832"/>
                      <c:h val="0.1378828040180361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39254039575637"/>
          <c:y val="0.1734524376567152"/>
          <c:w val="0.7593624444981214"/>
          <c:h val="0.443251080016542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2009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9.051390534677059E-2"/>
                  <c:y val="-0.214453111807756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60159146767"/>
                      <c:h val="0.1566328028646159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88910080"/>
        <c:axId val="189287808"/>
      </c:barChart>
      <c:catAx>
        <c:axId val="188910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9287808"/>
        <c:crosses val="autoZero"/>
        <c:auto val="1"/>
        <c:lblAlgn val="ctr"/>
        <c:lblOffset val="100"/>
        <c:noMultiLvlLbl val="0"/>
      </c:catAx>
      <c:valAx>
        <c:axId val="18928780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88910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0.04595</cdr:x>
      <cdr:y>0.7115</cdr:y>
    </cdr:from>
    <cdr:to>
      <cdr:x>0.95203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0948" y="3736126"/>
          <a:ext cx="2187757" cy="313052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0.04595</cdr:x>
      <cdr:y>0.80328</cdr:y>
    </cdr:from>
    <cdr:to>
      <cdr:x>0.9465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33427" y="4218067"/>
          <a:ext cx="2614863" cy="10329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0.04462</cdr:x>
      <cdr:y>0.7115</cdr:y>
    </cdr:from>
    <cdr:to>
      <cdr:x>0.9565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4273" y="3736125"/>
          <a:ext cx="3765905" cy="313053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0.04171</cdr:x>
      <cdr:y>0.80328</cdr:y>
    </cdr:from>
    <cdr:to>
      <cdr:x>0.95067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29681" y="4352707"/>
          <a:ext cx="5005136" cy="106596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adipiacing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noborust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jaobroaibi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0.11581</cdr:x>
      <cdr:y>0.71522</cdr:y>
    </cdr:from>
    <cdr:to>
      <cdr:x>0.88419</cdr:x>
      <cdr:y>0.8695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366301" y="3875539"/>
          <a:ext cx="2430349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0.1158</cdr:x>
      <cdr:y>0.71972</cdr:y>
    </cdr:from>
    <cdr:to>
      <cdr:x>0.8842</cdr:x>
      <cdr:y>0.874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366286" y="3899923"/>
          <a:ext cx="2430384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0.05082</cdr:x>
      <cdr:y>0.7115</cdr:y>
    </cdr:from>
    <cdr:to>
      <cdr:x>0.94774</cdr:x>
      <cdr:y>0.7688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543" y="3736126"/>
          <a:ext cx="1580316" cy="300860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0.05082</cdr:x>
      <cdr:y>0.80328</cdr:y>
    </cdr:from>
    <cdr:to>
      <cdr:x>1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19400" y="4218058"/>
          <a:ext cx="2229854" cy="103299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66BE5585-5706-4A65-8753-B295ED1777B0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CBD2C901-C54C-451E-83B0-7F578DB9A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1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Overview and Instr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7622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Template Overview and Instructions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28649" y="1258615"/>
            <a:ext cx="506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Remember to delete this slide before giving your presentation.</a:t>
            </a:r>
            <a:endParaRPr lang="en-US" sz="1200" i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28650" y="1535614"/>
            <a:ext cx="394335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In this SJSU PowerPoint template, you will find options for a variety of slides to help you make an impactful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Cover and Title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your presentation with one of the title slides.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Bumpers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Use a bumper slide to signal a transition to a new section of your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Section Headers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a new topic or section of your presentation with a section header.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Content Slides (White and Blue Options)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Content slides allow you to present a combination of text, imagery and/or charts.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Image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Let large, compelling images tell your story. Choose from provided image slides or use the university's photo library to find an image that supports your message.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Charts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Using the instructions below, create custom charts and graphs to present your data.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1535614"/>
            <a:ext cx="3941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How to customize your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insert your lockup (departmental logo) in place of the SJSU primary mark/logo on a slide, right-click (or 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Ctrl+click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on Mac) the image and select "Format Shape," then use the "File" button under “Fill – Insert Picture From." You may need to resize the lockup if its size differs from that of the primary mark. To resize, go to "Size/Position" and, under "Text Box,” select "Resize Shape to Fit Text."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use the built-in charts, you will first need to edit the data for the chart on the Slide Master. Go to View &gt; Slide Master and then find the chart you’d like to edit. Right-click and select "Edit Data." When you are done editing, go back to the Home tab and insert a new slide based on that Slide Master.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some slide layouts, you will need to manually turn on the footer and/or slide numbers.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compelling SJSU imagery to use in your presentation, go to: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go.sjsu.edu/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photographylibrary</a:t>
            </a:r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Cust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9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4423779"/>
            <a:ext cx="8070182" cy="838033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4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616411"/>
            <a:ext cx="7886700" cy="918243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695575"/>
            <a:ext cx="7886700" cy="22621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Section Subhead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5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12"/>
            <a:ext cx="7886700" cy="517190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Small Header (less important or imagery is used)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576262" y="2073318"/>
            <a:ext cx="3991476" cy="226218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, </a:t>
            </a:r>
            <a:r>
              <a:rPr lang="en-US" dirty="0" err="1" smtClean="0"/>
              <a:t>fringilla</a:t>
            </a:r>
            <a:r>
              <a:rPr lang="en-US" dirty="0" smtClean="0"/>
              <a:t> in dui in,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8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6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4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8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535365-3177-41EB-BB98-8470F39BBC1C}" type="datetimeFigureOut">
              <a:rPr lang="en-US" smtClean="0"/>
              <a:t>11/4/2018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BCD3D9-CAD5-4EA0-9E73-516CFC457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Walking on Camp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Blue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Blue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Gray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Swimming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064328" y="783771"/>
            <a:ext cx="301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For compelling SJSU imagery: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go.sjsu.edu/</a:t>
            </a:r>
            <a:r>
              <a:rPr lang="en-US" sz="1600" dirty="0" err="1" smtClean="0">
                <a:solidFill>
                  <a:schemeClr val="bg1"/>
                </a:solidFill>
                <a:latin typeface="Helvetica Neue" panose="02000503000000020004" pitchFamily="50"/>
              </a:rPr>
              <a:t>photographylibrary</a:t>
            </a:r>
            <a:endParaRPr lang="en-US" sz="1600" dirty="0">
              <a:solidFill>
                <a:schemeClr val="bg1"/>
              </a:solidFill>
              <a:latin typeface="Helvetica Neue" panose="02000503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9917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Gray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Top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ower H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assroom with Centered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5818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Centered Head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669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09"/>
            <a:ext cx="5314950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1416385"/>
            <a:ext cx="5314949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033504"/>
            <a:ext cx="3943350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317892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Left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600" y="702009"/>
            <a:ext cx="4138863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800601" y="1416385"/>
            <a:ext cx="4138863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2033504"/>
            <a:ext cx="4138863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8121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543625441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413335830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51365510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-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2996127049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1856341872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216628881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4039942456"/>
              </p:ext>
            </p:extLst>
          </p:nvPr>
        </p:nvGraphicFramePr>
        <p:xfrm>
          <a:off x="122128" y="711230"/>
          <a:ext cx="316295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1447531141"/>
              </p:ext>
            </p:extLst>
          </p:nvPr>
        </p:nvGraphicFramePr>
        <p:xfrm>
          <a:off x="5883967" y="711230"/>
          <a:ext cx="316295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85084" y="711229"/>
            <a:ext cx="2598884" cy="143841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  <a:lvl2pPr marL="457200" indent="0">
              <a:buFontTx/>
              <a:buNone/>
              <a:defRPr sz="1800"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1600"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1400"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1400"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 Line 1</a:t>
            </a:r>
            <a:br>
              <a:rPr lang="en-US" dirty="0" smtClean="0"/>
            </a:br>
            <a:r>
              <a:rPr lang="en-US" dirty="0" smtClean="0"/>
              <a:t>Subheading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85083" y="1799342"/>
            <a:ext cx="2598884" cy="433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spc="0" dirty="0" smtClean="0">
                <a:latin typeface="Helvetica Neue" panose="020B0604020202020204" pitchFamily="34" charset="0"/>
              </a:rPr>
              <a:t>Lorem ipsum dolor sit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amet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consectetur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adipiscing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elit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sed</a:t>
            </a:r>
            <a:r>
              <a:rPr lang="en-US" sz="1200" spc="0" dirty="0" smtClean="0">
                <a:latin typeface="Helvetica Neue" panose="020B0604020202020204" pitchFamily="34" charset="0"/>
              </a:rPr>
              <a:t> do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eiusmod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tempor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incididunt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labore</a:t>
            </a:r>
            <a:r>
              <a:rPr lang="en-US" sz="1200" spc="0" dirty="0" smtClean="0">
                <a:latin typeface="Helvetica Neue" panose="020B0604020202020204" pitchFamily="34" charset="0"/>
              </a:rPr>
              <a:t> et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magna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aliqua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enim</a:t>
            </a:r>
            <a:r>
              <a:rPr lang="en-US" sz="1200" spc="0" dirty="0" smtClean="0">
                <a:latin typeface="Helvetica Neue" panose="020B0604020202020204" pitchFamily="34" charset="0"/>
              </a:rPr>
              <a:t> ad minim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veniam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quis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nostrud</a:t>
            </a:r>
            <a:r>
              <a:rPr lang="en-US" sz="1200" spc="0" dirty="0" smtClean="0">
                <a:latin typeface="Helvetica Neue" panose="020B0604020202020204" pitchFamily="34" charset="0"/>
              </a:rPr>
              <a:t> exercitation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ullamco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laboris</a:t>
            </a:r>
            <a:r>
              <a:rPr lang="en-US" sz="1200" spc="0" dirty="0" smtClean="0">
                <a:latin typeface="Helvetica Neue" panose="020B0604020202020204" pitchFamily="34" charset="0"/>
              </a:rPr>
              <a:t> nisi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aliquip</a:t>
            </a:r>
            <a:r>
              <a:rPr lang="en-US" sz="1200" spc="0" dirty="0" smtClean="0">
                <a:latin typeface="Helvetica Neue" panose="020B0604020202020204" pitchFamily="34" charset="0"/>
              </a:rPr>
              <a:t> ex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ea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commodo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consequat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aute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irure</a:t>
            </a:r>
            <a:r>
              <a:rPr lang="en-US" sz="1200" spc="0" dirty="0" smtClean="0">
                <a:latin typeface="Helvetica Neue" panose="020B0604020202020204" pitchFamily="34" charset="0"/>
              </a:rPr>
              <a:t> dolor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reprehenderit</a:t>
            </a:r>
            <a:r>
              <a:rPr lang="en-US" sz="1200" spc="0" dirty="0" smtClean="0">
                <a:latin typeface="Helvetica Neue" panose="020B0604020202020204" pitchFamily="34" charset="0"/>
              </a:rPr>
              <a:t>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voluptate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velit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esse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cillum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eu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fugiat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nulla</a:t>
            </a:r>
            <a:r>
              <a:rPr lang="en-US" sz="1200" spc="0" dirty="0" smtClean="0">
                <a:latin typeface="Helvetica Neue" panose="020B0604020202020204" pitchFamily="34" charset="0"/>
              </a:rPr>
              <a:t>.</a:t>
            </a:r>
            <a:endParaRPr lang="en-US" sz="1200" spc="0" dirty="0">
              <a:latin typeface="Helvetica Neue" panose="020B0604020202020204" pitchFamily="34" charset="0"/>
            </a:endParaRPr>
          </a:p>
        </p:txBody>
      </p:sp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ustom with Primary M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6" name="Title 1" descr="SJSU Primary Mark" title="SJSU Primary Mark"/>
          <p:cNvSpPr>
            <a:spLocks noGrp="1"/>
          </p:cNvSpPr>
          <p:nvPr>
            <p:ph type="title" hasCustomPrompt="1"/>
          </p:nvPr>
        </p:nvSpPr>
        <p:spPr>
          <a:xfrm>
            <a:off x="2157984" y="3264408"/>
            <a:ext cx="4837176" cy="9052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Chart 11"/>
          <p:cNvGraphicFramePr/>
          <p:nvPr userDrawn="1">
            <p:extLst>
              <p:ext uri="{D42A27DB-BD31-4B8C-83A1-F6EECF244321}">
                <p14:modId xmlns:p14="http://schemas.microsoft.com/office/powerpoint/2010/main" val="1480934478"/>
              </p:ext>
            </p:extLst>
          </p:nvPr>
        </p:nvGraphicFramePr>
        <p:xfrm>
          <a:off x="475934" y="925158"/>
          <a:ext cx="1761941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 userDrawn="1">
            <p:extLst>
              <p:ext uri="{D42A27DB-BD31-4B8C-83A1-F6EECF244321}">
                <p14:modId xmlns:p14="http://schemas.microsoft.com/office/powerpoint/2010/main" val="453936038"/>
              </p:ext>
            </p:extLst>
          </p:nvPr>
        </p:nvGraphicFramePr>
        <p:xfrm>
          <a:off x="2502569" y="925158"/>
          <a:ext cx="2414530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 userDrawn="1">
            <p:extLst>
              <p:ext uri="{D42A27DB-BD31-4B8C-83A1-F6EECF244321}">
                <p14:modId xmlns:p14="http://schemas.microsoft.com/office/powerpoint/2010/main" val="2747769721"/>
              </p:ext>
            </p:extLst>
          </p:nvPr>
        </p:nvGraphicFramePr>
        <p:xfrm>
          <a:off x="4917099" y="925158"/>
          <a:ext cx="4129825" cy="5251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7" name="Chart 16"/>
          <p:cNvGraphicFramePr/>
          <p:nvPr userDrawn="1">
            <p:extLst>
              <p:ext uri="{D42A27DB-BD31-4B8C-83A1-F6EECF244321}">
                <p14:modId xmlns:p14="http://schemas.microsoft.com/office/powerpoint/2010/main" val="3496389544"/>
              </p:ext>
            </p:extLst>
          </p:nvPr>
        </p:nvGraphicFramePr>
        <p:xfrm>
          <a:off x="122129" y="962200"/>
          <a:ext cx="5123640" cy="5167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 userDrawn="1"/>
        </p:nvSpPr>
        <p:spPr>
          <a:xfrm>
            <a:off x="6220326" y="1426173"/>
            <a:ext cx="2826597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7200" dirty="0" smtClean="0">
                <a:solidFill>
                  <a:schemeClr val="tx2"/>
                </a:solidFill>
                <a:latin typeface="SJSU Spartan Bold" panose="02000000000000000000" pitchFamily="2" charset="0"/>
              </a:rPr>
              <a:t>36%</a:t>
            </a:r>
          </a:p>
          <a:p>
            <a:pPr>
              <a:lnSpc>
                <a:spcPts val="4800"/>
              </a:lnSpc>
            </a:pPr>
            <a:r>
              <a:rPr lang="en-US" sz="4000" dirty="0" smtClean="0">
                <a:solidFill>
                  <a:srgbClr val="666666"/>
                </a:solidFill>
                <a:latin typeface="SJSU Spartan Bold" panose="02000000000000000000" pitchFamily="2" charset="0"/>
              </a:rPr>
              <a:t>Increase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20326" y="2755768"/>
            <a:ext cx="2446902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 smtClean="0">
                <a:latin typeface="SJSU Spartan Regular" panose="02000000000000000000" pitchFamily="2" charset="0"/>
              </a:rPr>
              <a:t>Blue Total</a:t>
            </a:r>
          </a:p>
          <a:p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pPr marL="280988" indent="0"/>
            <a:r>
              <a:rPr lang="en-US" sz="1200" dirty="0" smtClean="0">
                <a:latin typeface="SJSU Spartan Regular" panose="02000000000000000000" pitchFamily="2" charset="0"/>
              </a:rPr>
              <a:t>Gold</a:t>
            </a:r>
            <a:r>
              <a:rPr lang="en-US" sz="1200" baseline="0" dirty="0" smtClean="0">
                <a:latin typeface="SJSU Spartan Regular" panose="02000000000000000000" pitchFamily="2" charset="0"/>
              </a:rPr>
              <a:t> Total</a:t>
            </a:r>
            <a:endParaRPr lang="en-US" sz="1200" dirty="0" smtClean="0">
              <a:latin typeface="SJSU Spartan Regular" panose="02000000000000000000" pitchFamily="2" charset="0"/>
            </a:endParaRPr>
          </a:p>
          <a:p>
            <a:pPr marL="465138" indent="0"/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pPr marL="465138" indent="0"/>
            <a:endParaRPr lang="en-US" sz="1200" dirty="0">
              <a:latin typeface="SJSU Spartan Regular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220326" y="3586765"/>
            <a:ext cx="2446902" cy="584775"/>
          </a:xfrm>
          <a:prstGeom prst="rect">
            <a:avLst/>
          </a:prstGeom>
          <a:solidFill>
            <a:schemeClr val="tx2"/>
          </a:solidFill>
        </p:spPr>
        <p:txBody>
          <a:bodyPr wrap="square" numCol="1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Total End of the Year Values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148</a:t>
            </a:r>
            <a:r>
              <a:rPr lang="en-US" sz="2000" b="1" baseline="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Million</a:t>
            </a:r>
            <a:endParaRPr lang="en-US" sz="2000" b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20325" y="4211100"/>
            <a:ext cx="2826597" cy="13619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Lorem ipsum dolor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consectetur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adipiscing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elit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Vestibulum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elementum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nulla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tincidunt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rhoncus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Cras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eget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purus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lacinia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nisl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</a:t>
            </a:r>
          </a:p>
        </p:txBody>
      </p:sp>
      <p:sp>
        <p:nvSpPr>
          <p:cNvPr id="10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2602" y="1611064"/>
            <a:ext cx="5438921" cy="36194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FontTx/>
              <a:buNone/>
              <a:defRPr sz="2800" baseline="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Agenda Line 1</a:t>
            </a:r>
            <a:br>
              <a:rPr lang="en-US" dirty="0" smtClean="0"/>
            </a:br>
            <a:r>
              <a:rPr lang="en-US" dirty="0" smtClean="0"/>
              <a:t>Agenda Line 2</a:t>
            </a:r>
            <a:br>
              <a:rPr lang="en-US" dirty="0" smtClean="0"/>
            </a:br>
            <a:r>
              <a:rPr lang="en-US" dirty="0" smtClean="0"/>
              <a:t>Agenda Line 3</a:t>
            </a:r>
            <a:br>
              <a:rPr lang="en-US" dirty="0" smtClean="0"/>
            </a:br>
            <a:r>
              <a:rPr lang="en-US" dirty="0" smtClean="0"/>
              <a:t>Agenda Line 4</a:t>
            </a:r>
          </a:p>
        </p:txBody>
      </p:sp>
    </p:spTree>
    <p:extLst>
      <p:ext uri="{BB962C8B-B14F-4D97-AF65-F5344CB8AC3E}">
        <p14:creationId xmlns:p14="http://schemas.microsoft.com/office/powerpoint/2010/main" val="44802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White Image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Plai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9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9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0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67" r:id="rId3"/>
    <p:sldLayoutId id="2147483668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04039"/>
            <a:ext cx="7886700" cy="7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769"/>
            <a:ext cx="78867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Section Subhead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7734" y="6217920"/>
            <a:ext cx="3748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5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666666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4400" kern="1200">
          <a:solidFill>
            <a:schemeClr val="tx2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6" r:id="rId3"/>
    <p:sldLayoutId id="2147483679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2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741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2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90" r:id="rId3"/>
    <p:sldLayoutId id="2147483689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Helvetica Neue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128" y="0"/>
            <a:ext cx="8924795" cy="49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12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0" r:id="rId2"/>
    <p:sldLayoutId id="2147483702" r:id="rId3"/>
    <p:sldLayoutId id="2147483703" r:id="rId4"/>
    <p:sldLayoutId id="214748370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EE 295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Final Presentation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Dec, 2018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Room CL 202 or CL 234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Name:  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178"/>
    </mc:Choice>
    <mc:Fallback xmlns="">
      <p:transition spd="slow" advClick="0" advTm="1217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456223"/>
            <a:ext cx="7886700" cy="88615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96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JSU-Standard-PPT (5)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DB126CB-D441-464B-B99B-340F3E68FEA0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7B5C3B03-1458-4E66-964B-19136E2BB492}"/>
    </a:ext>
  </a:extLst>
</a:theme>
</file>

<file path=ppt/theme/theme3.xml><?xml version="1.0" encoding="utf-8"?>
<a:theme xmlns:a="http://schemas.openxmlformats.org/drawingml/2006/main" name="Titl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A99606CA-E4DD-4A7E-ADE3-38754EF64503}"/>
    </a:ext>
  </a:extLst>
</a:theme>
</file>

<file path=ppt/theme/theme4.xml><?xml version="1.0" encoding="utf-8"?>
<a:theme xmlns:a="http://schemas.openxmlformats.org/drawingml/2006/main" name="Bump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5B6FD638-AF11-4110-A98B-52A30CAD40C6}"/>
    </a:ext>
  </a:extLst>
</a:theme>
</file>

<file path=ppt/theme/theme5.xml><?xml version="1.0" encoding="utf-8"?>
<a:theme xmlns:a="http://schemas.openxmlformats.org/drawingml/2006/main" name="Section Header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7B92B18D-2067-401C-8110-0CCB6A0E47FC}"/>
    </a:ext>
  </a:extLst>
</a:theme>
</file>

<file path=ppt/theme/theme6.xml><?xml version="1.0" encoding="utf-8"?>
<a:theme xmlns:a="http://schemas.openxmlformats.org/drawingml/2006/main" name="Whit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304BAEE5-2FC4-42BA-9CBC-59F25EDAC538}"/>
    </a:ext>
  </a:extLst>
</a:theme>
</file>

<file path=ppt/theme/theme7.xml><?xml version="1.0" encoding="utf-8"?>
<a:theme xmlns:a="http://schemas.openxmlformats.org/drawingml/2006/main" name="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38E574D-EE11-4760-836B-ADD15C9B1572}"/>
    </a:ext>
  </a:extLst>
</a:theme>
</file>

<file path=ppt/theme/theme8.xml><?xml version="1.0" encoding="utf-8"?>
<a:theme xmlns:a="http://schemas.openxmlformats.org/drawingml/2006/main" name="Imag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2FA2181D-B5FB-4A35-83F1-4BE74620503A}"/>
    </a:ext>
  </a:extLst>
</a:theme>
</file>

<file path=ppt/theme/theme9.xml><?xml version="1.0" encoding="utf-8"?>
<a:theme xmlns:a="http://schemas.openxmlformats.org/drawingml/2006/main" name="Chart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A280AFC1-4B8A-4049-87F8-E60A0114FF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SJSU-Standard-PPT (5)</Template>
  <TotalTime>15410</TotalTime>
  <Words>15</Words>
  <Application>Microsoft Office PowerPoint</Application>
  <PresentationFormat>On-screen Show (4:3)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</vt:i4>
      </vt:variant>
    </vt:vector>
  </HeadingPairs>
  <TitlesOfParts>
    <vt:vector size="16" baseType="lpstr">
      <vt:lpstr>Arial</vt:lpstr>
      <vt:lpstr>Helvetica Neue</vt:lpstr>
      <vt:lpstr>SJSU Spartan Regular</vt:lpstr>
      <vt:lpstr>Calibri</vt:lpstr>
      <vt:lpstr>SJSU Spartan Bold</vt:lpstr>
      <vt:lpstr>SJSU-Standard-PPT (5)</vt:lpstr>
      <vt:lpstr>Cover Slides</vt:lpstr>
      <vt:lpstr>Title Slides</vt:lpstr>
      <vt:lpstr>Bumper Slides</vt:lpstr>
      <vt:lpstr>Section Headers</vt:lpstr>
      <vt:lpstr>White Content Slides</vt:lpstr>
      <vt:lpstr>Blue Content Slides</vt:lpstr>
      <vt:lpstr>Image Slides</vt:lpstr>
      <vt:lpstr>Charts</vt:lpstr>
      <vt:lpstr>EE 295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Wrappe</dc:creator>
  <cp:lastModifiedBy>Tom Wrappe</cp:lastModifiedBy>
  <cp:revision>265</cp:revision>
  <cp:lastPrinted>2018-04-06T03:01:01Z</cp:lastPrinted>
  <dcterms:created xsi:type="dcterms:W3CDTF">2017-08-23T13:02:48Z</dcterms:created>
  <dcterms:modified xsi:type="dcterms:W3CDTF">2018-11-05T04:44:19Z</dcterms:modified>
</cp:coreProperties>
</file>